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4"/>
  </p:notesMasterIdLst>
  <p:sldIdLst>
    <p:sldId id="385" r:id="rId2"/>
    <p:sldId id="388" r:id="rId3"/>
    <p:sldId id="391" r:id="rId4"/>
    <p:sldId id="392" r:id="rId5"/>
    <p:sldId id="393" r:id="rId6"/>
    <p:sldId id="395" r:id="rId7"/>
    <p:sldId id="394" r:id="rId8"/>
    <p:sldId id="396" r:id="rId9"/>
    <p:sldId id="397" r:id="rId10"/>
    <p:sldId id="398" r:id="rId11"/>
    <p:sldId id="399" r:id="rId12"/>
    <p:sldId id="400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Dimić" initials="DD" lastIdx="1" clrIdx="0">
    <p:extLst>
      <p:ext uri="{19B8F6BF-5375-455C-9EA6-DF929625EA0E}">
        <p15:presenceInfo xmlns:p15="http://schemas.microsoft.com/office/powerpoint/2012/main" userId="S::daniela.dimic@zzzs.si::2dad25c7-a70c-4009-a2ea-1df20ca2c0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63"/>
    <a:srgbClr val="D18621"/>
    <a:srgbClr val="EBBC80"/>
    <a:srgbClr val="FEFBC6"/>
    <a:srgbClr val="F2BD7E"/>
    <a:srgbClr val="AA8872"/>
    <a:srgbClr val="BFBDBF"/>
    <a:srgbClr val="AE8A74"/>
    <a:srgbClr val="F7E0C5"/>
    <a:srgbClr val="FC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A53E-4202-41FA-9BD3-B64644128AE4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73BA-2A72-4798-B826-3EEE4E587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03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1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6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3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2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4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78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2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17177-F661-473E-8106-0D7EE49228A2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5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4/Swietenia_macrophylla_wood.jpg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61604-7241-4539-AD15-AED273F7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1164336"/>
            <a:ext cx="10972800" cy="1828800"/>
          </a:xfrm>
        </p:spPr>
        <p:txBody>
          <a:bodyPr/>
          <a:lstStyle/>
          <a:p>
            <a:r>
              <a:rPr lang="sl-SI" sz="11500" b="1" dirty="0">
                <a:gradFill>
                  <a:gsLst>
                    <a:gs pos="98000">
                      <a:srgbClr val="F7E0C5"/>
                    </a:gs>
                    <a:gs pos="0">
                      <a:srgbClr val="FEFBC6"/>
                    </a:gs>
                    <a:gs pos="53000">
                      <a:srgbClr val="F2BD7E"/>
                    </a:gs>
                  </a:gsLst>
                  <a:lin ang="48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endParaRPr lang="sl-SI" b="1" dirty="0">
              <a:gradFill>
                <a:gsLst>
                  <a:gs pos="98000">
                    <a:srgbClr val="F7E0C5"/>
                  </a:gs>
                  <a:gs pos="0">
                    <a:srgbClr val="FEFBC6"/>
                  </a:gs>
                  <a:gs pos="53000">
                    <a:srgbClr val="F2BD7E"/>
                  </a:gs>
                </a:gsLst>
                <a:lin ang="48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C131A-DE90-4E71-B2BF-BEDA8F3F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9778"/>
            <a:ext cx="8534400" cy="17526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Zgodovina, vrste, zgradba</a:t>
            </a:r>
          </a:p>
        </p:txBody>
      </p:sp>
      <p:pic>
        <p:nvPicPr>
          <p:cNvPr id="10" name="Picture 2" descr="https://portal-os.si/wp-content/uploads/sites/15/2020/01/VRHNIKA-04-scaled.jpg">
            <a:extLst>
              <a:ext uri="{FF2B5EF4-FFF2-40B4-BE49-F238E27FC236}">
                <a16:creationId xmlns:a16="http://schemas.microsoft.com/office/drawing/2014/main" id="{4A20D314-0A1B-4714-9698-3093A9E6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416">
            <a:off x="495723" y="1044381"/>
            <a:ext cx="2486829" cy="16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ortal-os.si/wp-content/uploads/sites/15/2020/01/VRHNIKA-01-scaled.jpg">
            <a:extLst>
              <a:ext uri="{FF2B5EF4-FFF2-40B4-BE49-F238E27FC236}">
                <a16:creationId xmlns:a16="http://schemas.microsoft.com/office/drawing/2014/main" id="{C1BDDA30-FB2D-488B-BBE5-A9B6111E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214">
            <a:off x="9193929" y="1152447"/>
            <a:ext cx="2270579" cy="16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C730DA2-7DF9-4500-A223-D7BED502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442">
            <a:off x="706903" y="4047243"/>
            <a:ext cx="2571051" cy="1704675"/>
          </a:xfrm>
          <a:prstGeom prst="rect">
            <a:avLst/>
          </a:prstGeom>
        </p:spPr>
      </p:pic>
      <p:pic>
        <p:nvPicPr>
          <p:cNvPr id="13" name="Picture 17" descr="zelene-iglice-cetinara-lisce">
            <a:extLst>
              <a:ext uri="{FF2B5EF4-FFF2-40B4-BE49-F238E27FC236}">
                <a16:creationId xmlns:a16="http://schemas.microsoft.com/office/drawing/2014/main" id="{75620A7B-883E-4509-841C-4F917441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 rot="20523232">
            <a:off x="9167242" y="3941221"/>
            <a:ext cx="2391914" cy="1723444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Untitled-17">
            <a:extLst>
              <a:ext uri="{FF2B5EF4-FFF2-40B4-BE49-F238E27FC236}">
                <a16:creationId xmlns:a16="http://schemas.microsoft.com/office/drawing/2014/main" id="{79A88A6A-4311-4045-AB71-477785DD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22" y="4681218"/>
            <a:ext cx="1717755" cy="177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smreka">
            <a:extLst>
              <a:ext uri="{FF2B5EF4-FFF2-40B4-BE49-F238E27FC236}">
                <a16:creationId xmlns:a16="http://schemas.microsoft.com/office/drawing/2014/main" id="{73FA6069-CA4B-4C33-80B3-3CA236E9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37" y="4681219"/>
            <a:ext cx="1717755" cy="17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9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listavci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3996267" y="6581001"/>
            <a:ext cx="8259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http://www2.arnes.si/~evelik1/les/zacetna_stran_vrste_lesa.htm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http://ro.zrsss.si/~puncer/les/listavci.htm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68988FF3-D0D5-4BF8-BAB9-740D28E1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8" y="703263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0B04E6EE-65ED-466B-9314-C621CD3E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73" y="3260725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LIPA</a:t>
            </a: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16A226C1-6DDB-4E4B-ACD6-BDD2E8F8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61" y="717550"/>
            <a:ext cx="2538412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6ACAB1ED-31B9-4EEC-AFF4-10FBE066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598" y="3273425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MAHAGONIJ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09744014-8520-4E07-A3B9-8B28CBD9C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8" y="3702050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D847755A-4738-497C-8552-1AD54563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73" y="6278563"/>
            <a:ext cx="2351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KOSTANJ </a:t>
            </a:r>
            <a:b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sl-SI" altLang="sl-SI" sz="1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(zg. pravi in sp. divji)</a:t>
            </a: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6CC009E6-1344-4AA5-9068-9C5ECA3D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61" y="3714750"/>
            <a:ext cx="2538412" cy="2579688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BE12E6D7-BC84-4B55-AB21-44F68EBD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598" y="6272213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EBENOVINA</a:t>
            </a:r>
          </a:p>
        </p:txBody>
      </p:sp>
      <p:pic>
        <p:nvPicPr>
          <p:cNvPr id="48" name="Picture 41" descr="lipa">
            <a:extLst>
              <a:ext uri="{FF2B5EF4-FFF2-40B4-BE49-F238E27FC236}">
                <a16:creationId xmlns:a16="http://schemas.microsoft.com/office/drawing/2014/main" id="{341CF6A3-9AF5-4488-B2A3-C9C0248E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" y="809625"/>
            <a:ext cx="23764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4">
            <a:extLst>
              <a:ext uri="{FF2B5EF4-FFF2-40B4-BE49-F238E27FC236}">
                <a16:creationId xmlns:a16="http://schemas.microsoft.com/office/drawing/2014/main" id="{69DC2CE8-2E55-42C1-8575-2A6B3338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48" y="3905250"/>
            <a:ext cx="16859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5">
            <a:extLst>
              <a:ext uri="{FF2B5EF4-FFF2-40B4-BE49-F238E27FC236}">
                <a16:creationId xmlns:a16="http://schemas.microsoft.com/office/drawing/2014/main" id="{02662FC0-84C6-4798-9F37-18220E6E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98" y="809625"/>
            <a:ext cx="18113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8">
            <a:extLst>
              <a:ext uri="{FF2B5EF4-FFF2-40B4-BE49-F238E27FC236}">
                <a16:creationId xmlns:a16="http://schemas.microsoft.com/office/drawing/2014/main" id="{B3D26E8C-5A1D-4F98-99A5-77390114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1" y="3841750"/>
            <a:ext cx="24955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">
            <a:extLst>
              <a:ext uri="{FF2B5EF4-FFF2-40B4-BE49-F238E27FC236}">
                <a16:creationId xmlns:a16="http://schemas.microsoft.com/office/drawing/2014/main" id="{C39A4DA0-2EDE-40F8-8026-40F87DFC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086" y="717550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133DA49F-3B6D-42D0-8135-BC974BD9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111" y="3275012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LIPA</a:t>
            </a: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7FD5FB5F-03B9-46FC-8020-889B02BC7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599" y="731837"/>
            <a:ext cx="2538412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2B629289-948B-4CA7-BF77-E141647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036" y="3287712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MAHAGONIJ</a:t>
            </a:r>
          </a:p>
        </p:txBody>
      </p:sp>
      <p:sp>
        <p:nvSpPr>
          <p:cNvPr id="68" name="Rectangle 12">
            <a:extLst>
              <a:ext uri="{FF2B5EF4-FFF2-40B4-BE49-F238E27FC236}">
                <a16:creationId xmlns:a16="http://schemas.microsoft.com/office/drawing/2014/main" id="{0E79F17D-60C5-47B5-BAC2-1E221775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086" y="3716337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 Box 13">
            <a:extLst>
              <a:ext uri="{FF2B5EF4-FFF2-40B4-BE49-F238E27FC236}">
                <a16:creationId xmlns:a16="http://schemas.microsoft.com/office/drawing/2014/main" id="{8FD9E1D8-735B-4103-8995-9E48278F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111" y="6273800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KOSTANJ</a:t>
            </a:r>
          </a:p>
        </p:txBody>
      </p:sp>
      <p:sp>
        <p:nvSpPr>
          <p:cNvPr id="70" name="Rectangle 14">
            <a:extLst>
              <a:ext uri="{FF2B5EF4-FFF2-40B4-BE49-F238E27FC236}">
                <a16:creationId xmlns:a16="http://schemas.microsoft.com/office/drawing/2014/main" id="{C57A0AE5-A82F-4F9D-84E0-1131D78F6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599" y="3729037"/>
            <a:ext cx="2538412" cy="2579688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Text Box 15">
            <a:extLst>
              <a:ext uri="{FF2B5EF4-FFF2-40B4-BE49-F238E27FC236}">
                <a16:creationId xmlns:a16="http://schemas.microsoft.com/office/drawing/2014/main" id="{D9CCDBB8-0EBF-4C2C-95AC-6B83A8A8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036" y="6286500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EBENOVINA</a:t>
            </a:r>
          </a:p>
        </p:txBody>
      </p:sp>
      <p:pic>
        <p:nvPicPr>
          <p:cNvPr id="72" name="Picture 20" descr="File:Swietenia macrophylla wood.jpg">
            <a:hlinkClick r:id="rId6"/>
            <a:extLst>
              <a:ext uri="{FF2B5EF4-FFF2-40B4-BE49-F238E27FC236}">
                <a16:creationId xmlns:a16="http://schemas.microsoft.com/office/drawing/2014/main" id="{E645C190-3863-4AAB-9587-386A421D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49" y="966787"/>
            <a:ext cx="22320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2">
            <a:extLst>
              <a:ext uri="{FF2B5EF4-FFF2-40B4-BE49-F238E27FC236}">
                <a16:creationId xmlns:a16="http://schemas.microsoft.com/office/drawing/2014/main" id="{0CE43FDA-7677-4399-B8E4-AF936305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49" y="3919537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6" descr="lipa">
            <a:extLst>
              <a:ext uri="{FF2B5EF4-FFF2-40B4-BE49-F238E27FC236}">
                <a16:creationId xmlns:a16="http://schemas.microsoft.com/office/drawing/2014/main" id="{4E189F5D-E8E6-4D40-BCDD-4A8DBCC1D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61" y="966787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9" descr="kostanj">
            <a:extLst>
              <a:ext uri="{FF2B5EF4-FFF2-40B4-BE49-F238E27FC236}">
                <a16:creationId xmlns:a16="http://schemas.microsoft.com/office/drawing/2014/main" id="{812B5306-9224-480E-AC9C-7C725D75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61" y="3906837"/>
            <a:ext cx="22320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6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Žaganje in podiranje drevesa</a:t>
            </a:r>
            <a:b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8" y="6396335"/>
            <a:ext cx="1122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Viri:http://www.fg.uni-mb.si/lucija/Gradiva-GI/12%20Les.ppt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fi-F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12" descr="Untitled-17">
            <a:extLst>
              <a:ext uri="{FF2B5EF4-FFF2-40B4-BE49-F238E27FC236}">
                <a16:creationId xmlns:a16="http://schemas.microsoft.com/office/drawing/2014/main" id="{B8EE4700-597D-44C1-9227-E4E9BCB6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857500" cy="3571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6EC81B72-B398-428A-A398-1E46D529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411">
            <a:off x="3983705" y="1005155"/>
            <a:ext cx="3057196" cy="14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16139298">
            <a:extLst>
              <a:ext uri="{FF2B5EF4-FFF2-40B4-BE49-F238E27FC236}">
                <a16:creationId xmlns:a16="http://schemas.microsoft.com/office/drawing/2014/main" id="{524997F4-5248-45AD-A8D4-C575F0BE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65" y="3513230"/>
            <a:ext cx="3762375" cy="2470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jcTzqvyXPM0dseE">
            <a:extLst>
              <a:ext uri="{FF2B5EF4-FFF2-40B4-BE49-F238E27FC236}">
                <a16:creationId xmlns:a16="http://schemas.microsoft.com/office/drawing/2014/main" id="{73288A25-2118-4403-86F6-B7044358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55" y="1230538"/>
            <a:ext cx="3879316" cy="280633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</a:t>
            </a:r>
            <a:r>
              <a:rPr lang="sl-SI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Zgradba debla</a:t>
            </a:r>
            <a:b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5271910" y="6102406"/>
            <a:ext cx="638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Viri:http://www.fg.uni-mb.si/lucija/Gradiva-GI/12%20Les.ppt</a:t>
            </a:r>
            <a:br>
              <a:rPr lang="fi-F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pic>
        <p:nvPicPr>
          <p:cNvPr id="9" name="Picture 15" descr="kambi_lubje1">
            <a:extLst>
              <a:ext uri="{FF2B5EF4-FFF2-40B4-BE49-F238E27FC236}">
                <a16:creationId xmlns:a16="http://schemas.microsoft.com/office/drawing/2014/main" id="{9AD47390-0CEE-40A9-8258-06E701B3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890030"/>
            <a:ext cx="4175339" cy="30046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kambij_lubje">
            <a:extLst>
              <a:ext uri="{FF2B5EF4-FFF2-40B4-BE49-F238E27FC236}">
                <a16:creationId xmlns:a16="http://schemas.microsoft.com/office/drawing/2014/main" id="{48994B56-6C16-421E-9188-5CF74D5B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4149916"/>
            <a:ext cx="4175339" cy="246537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A78B6A2C-A228-4AEC-9D27-CAACDDA278A2}"/>
              </a:ext>
            </a:extLst>
          </p:cNvPr>
          <p:cNvSpPr/>
          <p:nvPr/>
        </p:nvSpPr>
        <p:spPr>
          <a:xfrm>
            <a:off x="5192439" y="944473"/>
            <a:ext cx="6384091" cy="496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Zgradba lesa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Lubje ali skorja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varuje drevo pred škodljivci in vremenskimi vplivi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 lubje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ličje - najmlajša plast, po kateri krožijo hranljive snovi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Kambij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elastično tkivo iz celic s tanko </a:t>
            </a:r>
            <a:r>
              <a:rPr lang="sl-SI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celulozasto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mrenico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Branike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obroči, ki nastajajo v kambiju v vsakoletnem obdobju rasti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Beljava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nov les v nastajanju (žive celice)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Črnjava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osrednja plast pravega zrelega lesa (pretežno mrtve celice)</a:t>
            </a:r>
          </a:p>
        </p:txBody>
      </p:sp>
    </p:spTree>
    <p:extLst>
      <p:ext uri="{BB962C8B-B14F-4D97-AF65-F5344CB8AC3E}">
        <p14:creationId xmlns:p14="http://schemas.microsoft.com/office/powerpoint/2010/main" val="403375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Zgodovina uporabe lesa, mostiščarji (Ljubljansko barje)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69923"/>
            <a:ext cx="8133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Vir: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www.ljubljana.si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/sl/o-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ljubljani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/zgodovina-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ljubljane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/prvi-prebivalci-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ljubljane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  </a:t>
            </a:r>
          </a:p>
        </p:txBody>
      </p:sp>
      <p:pic>
        <p:nvPicPr>
          <p:cNvPr id="11" name="Picture 6" descr="First settlers">
            <a:extLst>
              <a:ext uri="{FF2B5EF4-FFF2-40B4-BE49-F238E27FC236}">
                <a16:creationId xmlns:a16="http://schemas.microsoft.com/office/drawing/2014/main" id="{6842F037-1E04-4223-9906-C415FCAF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857955"/>
            <a:ext cx="11734574" cy="54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6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Zgodovina uporabe lesa (Ljubljansko barje)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8" y="6469923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Vir: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://portal-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os.si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vrhnika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-je-zakladnica-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arheoloskega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-lesa/</a:t>
            </a:r>
          </a:p>
        </p:txBody>
      </p:sp>
      <p:pic>
        <p:nvPicPr>
          <p:cNvPr id="1026" name="Picture 2" descr="https://portal-os.si/wp-content/uploads/sites/15/2020/01/VRHNIKA-04-scaled.jpg">
            <a:extLst>
              <a:ext uri="{FF2B5EF4-FFF2-40B4-BE49-F238E27FC236}">
                <a16:creationId xmlns:a16="http://schemas.microsoft.com/office/drawing/2014/main" id="{5FC6FB0C-19F9-4B20-A1A5-4FD590C7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5" y="2610867"/>
            <a:ext cx="3760184" cy="25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rtal-os.si/wp-content/uploads/sites/15/2020/01/VRHNIKA-01-scaled.jpg">
            <a:extLst>
              <a:ext uri="{FF2B5EF4-FFF2-40B4-BE49-F238E27FC236}">
                <a16:creationId xmlns:a16="http://schemas.microsoft.com/office/drawing/2014/main" id="{6686E706-C8C1-43E3-818C-B57E484F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98" y="995946"/>
            <a:ext cx="3665797" cy="26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6DA54D0-23C5-43C1-A0A6-301D3999F0A5}"/>
              </a:ext>
            </a:extLst>
          </p:cNvPr>
          <p:cNvSpPr/>
          <p:nvPr/>
        </p:nvSpPr>
        <p:spPr>
          <a:xfrm>
            <a:off x="5799398" y="38949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 iz dveh jesenovih plošč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 s štirimi hrastovimi zagozdami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izdelana iz hrastovega lesa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zaključek pravokotne oblike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starost </a:t>
            </a: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5200 let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tehnološki dovršenosti edinstveno v svetovnem merilu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E54D5DAC-24B2-49E8-A237-5B46231A94C5}"/>
              </a:ext>
            </a:extLst>
          </p:cNvPr>
          <p:cNvSpPr/>
          <p:nvPr/>
        </p:nvSpPr>
        <p:spPr>
          <a:xfrm>
            <a:off x="231648" y="9351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Ožgana konica iz lesa tise </a:t>
            </a:r>
          </a:p>
          <a:p>
            <a:pPr marL="342900" indent="-34290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dolga 16 cm</a:t>
            </a:r>
          </a:p>
          <a:p>
            <a:pPr marL="342900" indent="-34290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časa okoli 40.000 let pr. n. št.</a:t>
            </a:r>
          </a:p>
          <a:p>
            <a:pPr marL="342900" indent="-342900">
              <a:buFontTx/>
              <a:buChar char="-"/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lovsko orožje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Gozdne površine v Sloveniji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69923"/>
            <a:ext cx="8133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Vir: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eucbeniki.sio.si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geo9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/2655/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index3.html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9F9A1A-0E71-4ED9-92C7-7EEE4AB7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39"/>
            <a:ext cx="8930688" cy="59212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8ED740-CB27-4C8C-9757-431BC4F3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60" y="679452"/>
            <a:ext cx="2873768" cy="4208638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9C0C6E53-7DA6-4AF2-8B19-1651870863FE}"/>
              </a:ext>
            </a:extLst>
          </p:cNvPr>
          <p:cNvSpPr/>
          <p:nvPr/>
        </p:nvSpPr>
        <p:spPr>
          <a:xfrm>
            <a:off x="9144000" y="5181192"/>
            <a:ext cx="2854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gozdnih površinah se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uvrščamo na tretje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mesto v Evropi</a:t>
            </a: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8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iglavci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69923"/>
            <a:ext cx="1122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http://www2.arnes.si/~oscero3s/Branko%20Krosel/TIT/LES.doc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http://besplatne-slike.net/biljke/lisce-listovi/slides/zelene-iglice-cetinara-lisce.jpg</a:t>
            </a:r>
          </a:p>
          <a:p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E54D5DAC-24B2-49E8-A237-5B46231A94C5}"/>
              </a:ext>
            </a:extLst>
          </p:cNvPr>
          <p:cNvSpPr/>
          <p:nvPr/>
        </p:nvSpPr>
        <p:spPr>
          <a:xfrm>
            <a:off x="4641830" y="84257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IGLAVCI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rastejo po vsem svetu (predvsem na hladnejših območjih, pas iglastega gozda se razteza preko Severne Amerike, Skandinavije in Sibirije)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imajo ozke trde liste, imenovane iglice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skoraj vsi so zimzeleni (pozimi iglic ne izgubijo)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namesto cvetov se oblikujejo storži</a:t>
            </a:r>
          </a:p>
        </p:txBody>
      </p:sp>
      <p:pic>
        <p:nvPicPr>
          <p:cNvPr id="9" name="Picture 17" descr="zelene-iglice-cetinara-lisce">
            <a:extLst>
              <a:ext uri="{FF2B5EF4-FFF2-40B4-BE49-F238E27FC236}">
                <a16:creationId xmlns:a16="http://schemas.microsoft.com/office/drawing/2014/main" id="{6CF0208D-1547-4DA5-BE14-8A4263C0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231648" y="969899"/>
            <a:ext cx="3959225" cy="28527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FF75AB7-394B-4288-926C-1A4B6DEC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884">
            <a:off x="10417155" y="4354117"/>
            <a:ext cx="641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9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iglavci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6707317" y="6581001"/>
            <a:ext cx="554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http://www2.arnes.si/~evelik1/les/zacetna_stran_vrste_lesa.htm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48099135-C8D3-4E3C-878E-B76860E9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7" y="721607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86FA5196-AE88-4CF5-A1A3-3433A62B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5" y="3277482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BOR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08379CCC-B904-4374-AC2E-1378B4EC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572" y="715257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930EE566-0E90-4E06-AAE6-7F5B76CE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597" y="3272719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MACESEN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6369523-9EED-4B47-85C8-9BB20C61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7" y="3720394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E8531907-8ADF-4653-BCEE-F560DA12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5" y="6274682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SMREKA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D48B9200-702A-4632-9FD0-E70716AC8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572" y="3714044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792A50AA-2305-4B2E-9161-E0741054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597" y="6271507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JELKA</a:t>
            </a:r>
          </a:p>
        </p:txBody>
      </p:sp>
      <p:pic>
        <p:nvPicPr>
          <p:cNvPr id="31" name="Picture 39" descr="d_macesen">
            <a:extLst>
              <a:ext uri="{FF2B5EF4-FFF2-40B4-BE49-F238E27FC236}">
                <a16:creationId xmlns:a16="http://schemas.microsoft.com/office/drawing/2014/main" id="{F443BC11-5BE1-4BD8-AE58-154926A4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60" y="821619"/>
            <a:ext cx="2128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Rdeči bor">
            <a:extLst>
              <a:ext uri="{FF2B5EF4-FFF2-40B4-BE49-F238E27FC236}">
                <a16:creationId xmlns:a16="http://schemas.microsoft.com/office/drawing/2014/main" id="{240E6ED4-A834-4B3A-8A43-B40FA347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7" y="821619"/>
            <a:ext cx="19827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d_jelka">
            <a:extLst>
              <a:ext uri="{FF2B5EF4-FFF2-40B4-BE49-F238E27FC236}">
                <a16:creationId xmlns:a16="http://schemas.microsoft.com/office/drawing/2014/main" id="{3856EE21-CD22-4185-BA5F-E672EFBF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60" y="3845807"/>
            <a:ext cx="19161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0">
            <a:extLst>
              <a:ext uri="{FF2B5EF4-FFF2-40B4-BE49-F238E27FC236}">
                <a16:creationId xmlns:a16="http://schemas.microsoft.com/office/drawing/2014/main" id="{2A1502BA-1EB4-4C50-8BE4-32AD93E3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0" y="3845807"/>
            <a:ext cx="1522412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">
            <a:extLst>
              <a:ext uri="{FF2B5EF4-FFF2-40B4-BE49-F238E27FC236}">
                <a16:creationId xmlns:a16="http://schemas.microsoft.com/office/drawing/2014/main" id="{3DB943A0-6E35-4C9B-8CA4-B57E2F93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817" y="721607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4933B8DE-724C-4DF6-AFBD-CFA98825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255" y="3277482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BOR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34758A21-46FD-4A6C-AA53-83B5CEB8B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742" y="715257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F4E3CDB6-177F-4E55-A509-12BA0F6F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767" y="3272719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MACESEN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649DA637-01ED-447D-8A22-1C4C77A1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817" y="3720394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29A5A3BE-64BD-4105-9BB5-DFCA9751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255" y="6274682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SMREKA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D724E6EE-3D47-4EDE-9EA7-759F8E1D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742" y="3714044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B772276-E1BC-4B85-8B97-EEF6A8EC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767" y="6271507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JELKA</a:t>
            </a:r>
          </a:p>
        </p:txBody>
      </p:sp>
      <p:pic>
        <p:nvPicPr>
          <p:cNvPr id="55" name="Picture 16" descr="jelka1">
            <a:extLst>
              <a:ext uri="{FF2B5EF4-FFF2-40B4-BE49-F238E27FC236}">
                <a16:creationId xmlns:a16="http://schemas.microsoft.com/office/drawing/2014/main" id="{54C36744-0300-4A8D-8DDB-52A52A44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55" y="3853744"/>
            <a:ext cx="21478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 descr="smreka">
            <a:extLst>
              <a:ext uri="{FF2B5EF4-FFF2-40B4-BE49-F238E27FC236}">
                <a16:creationId xmlns:a16="http://schemas.microsoft.com/office/drawing/2014/main" id="{951E5CA2-38CC-4ECA-B7CA-05BAAE42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67" y="3858507"/>
            <a:ext cx="2232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9" descr="borovina">
            <a:extLst>
              <a:ext uri="{FF2B5EF4-FFF2-40B4-BE49-F238E27FC236}">
                <a16:creationId xmlns:a16="http://schemas.microsoft.com/office/drawing/2014/main" id="{C8943C8B-B953-4DD4-BE46-102CFD62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42" y="867657"/>
            <a:ext cx="22796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1" descr="macesen">
            <a:extLst>
              <a:ext uri="{FF2B5EF4-FFF2-40B4-BE49-F238E27FC236}">
                <a16:creationId xmlns:a16="http://schemas.microsoft.com/office/drawing/2014/main" id="{80622A32-689C-43DE-9E6C-DADE623D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30" y="880357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listavci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69923"/>
            <a:ext cx="1122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http://www2.arnes.si/~oscero3s/Branko%20Krosel/TIT/LES.doc</a:t>
            </a:r>
          </a:p>
          <a:p>
            <a:endParaRPr lang="fi-FI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E54D5DAC-24B2-49E8-A237-5B46231A94C5}"/>
              </a:ext>
            </a:extLst>
          </p:cNvPr>
          <p:cNvSpPr/>
          <p:nvPr/>
        </p:nvSpPr>
        <p:spPr>
          <a:xfrm>
            <a:off x="4641830" y="842577"/>
            <a:ext cx="6817106" cy="346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LISTAVCI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listavci so listnata drevesa s širokimi listi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večina jih pozimi odvrže vse liste (listopadni listavci)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 tehničnem smislu niso pomembne vse vrste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izkoriščanje določa njihova razširjenost in lastnosti </a:t>
            </a:r>
            <a:r>
              <a:rPr lang="sl-SI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(najpogostejši: bukev, hrast, jesen, brest, javor, hruška, češnja, oreh, jelša, beli in črni gaber, pravi in divji kostanj, lipa, breza, topol)</a:t>
            </a:r>
            <a:endParaRPr lang="sl-SI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8" descr="preview?cbt=preview">
            <a:extLst>
              <a:ext uri="{FF2B5EF4-FFF2-40B4-BE49-F238E27FC236}">
                <a16:creationId xmlns:a16="http://schemas.microsoft.com/office/drawing/2014/main" id="{CBE4E80A-1BBA-4FE5-B9C5-2267831A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" y="885825"/>
            <a:ext cx="3810000" cy="2543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pple, Diet, Female, Food, Fresh, Fruit, Girl, Hand">
            <a:extLst>
              <a:ext uri="{FF2B5EF4-FFF2-40B4-BE49-F238E27FC236}">
                <a16:creationId xmlns:a16="http://schemas.microsoft.com/office/drawing/2014/main" id="{F0719A50-2EB2-4974-83E2-C14D0527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" y="3679461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3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listavci</a:t>
            </a:r>
          </a:p>
        </p:txBody>
      </p:sp>
      <p:sp>
        <p:nvSpPr>
          <p:cNvPr id="59" name="Rectangle 21">
            <a:extLst>
              <a:ext uri="{FF2B5EF4-FFF2-40B4-BE49-F238E27FC236}">
                <a16:creationId xmlns:a16="http://schemas.microsoft.com/office/drawing/2014/main" id="{7B841417-3742-4F4B-9808-5B183A68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8" y="661214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35EAE115-DC42-4001-A1AF-CF744307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16" y="321708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BUKEV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04080DB6-7E15-4DA5-B596-93EAC9A0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503" y="654864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38">
            <a:extLst>
              <a:ext uri="{FF2B5EF4-FFF2-40B4-BE49-F238E27FC236}">
                <a16:creationId xmlns:a16="http://schemas.microsoft.com/office/drawing/2014/main" id="{CC655B78-FFCC-4CE2-B669-4B03ECD6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528" y="3212326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HRAST</a:t>
            </a:r>
          </a:p>
        </p:txBody>
      </p:sp>
      <p:sp>
        <p:nvSpPr>
          <p:cNvPr id="63" name="Rectangle 45">
            <a:extLst>
              <a:ext uri="{FF2B5EF4-FFF2-40B4-BE49-F238E27FC236}">
                <a16:creationId xmlns:a16="http://schemas.microsoft.com/office/drawing/2014/main" id="{1543F5AF-65E1-47B3-A66B-9B43DCB1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8" y="3660001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 Box 46">
            <a:extLst>
              <a:ext uri="{FF2B5EF4-FFF2-40B4-BE49-F238E27FC236}">
                <a16:creationId xmlns:a16="http://schemas.microsoft.com/office/drawing/2014/main" id="{3F546E2C-401E-421E-AF3A-DAB390B34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16" y="621428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OREH</a:t>
            </a:r>
          </a:p>
        </p:txBody>
      </p:sp>
      <p:sp>
        <p:nvSpPr>
          <p:cNvPr id="65" name="Rectangle 49">
            <a:extLst>
              <a:ext uri="{FF2B5EF4-FFF2-40B4-BE49-F238E27FC236}">
                <a16:creationId xmlns:a16="http://schemas.microsoft.com/office/drawing/2014/main" id="{8AABFFC3-874D-47BF-9D4F-95D19E41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503" y="3653651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" name="Text Box 50">
            <a:extLst>
              <a:ext uri="{FF2B5EF4-FFF2-40B4-BE49-F238E27FC236}">
                <a16:creationId xmlns:a16="http://schemas.microsoft.com/office/drawing/2014/main" id="{3B49B7E3-723C-446D-A14E-AB767CE20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528" y="6211114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JAVOR</a:t>
            </a:r>
          </a:p>
        </p:txBody>
      </p:sp>
      <p:pic>
        <p:nvPicPr>
          <p:cNvPr id="67" name="Picture 59" descr="d_bukev">
            <a:extLst>
              <a:ext uri="{FF2B5EF4-FFF2-40B4-BE49-F238E27FC236}">
                <a16:creationId xmlns:a16="http://schemas.microsoft.com/office/drawing/2014/main" id="{3BABDB69-CF5F-45EB-8BA8-6B25C9D4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8" y="853301"/>
            <a:ext cx="23749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1" descr="Dob">
            <a:extLst>
              <a:ext uri="{FF2B5EF4-FFF2-40B4-BE49-F238E27FC236}">
                <a16:creationId xmlns:a16="http://schemas.microsoft.com/office/drawing/2014/main" id="{E0712F20-1A00-402C-B0F7-B416C5F6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16" y="977126"/>
            <a:ext cx="24479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4" descr="d_oreh">
            <a:extLst>
              <a:ext uri="{FF2B5EF4-FFF2-40B4-BE49-F238E27FC236}">
                <a16:creationId xmlns:a16="http://schemas.microsoft.com/office/drawing/2014/main" id="{E799F99E-A464-46CE-8F0A-04556762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6" y="3899714"/>
            <a:ext cx="23764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6" descr="d_javor">
            <a:extLst>
              <a:ext uri="{FF2B5EF4-FFF2-40B4-BE49-F238E27FC236}">
                <a16:creationId xmlns:a16="http://schemas.microsoft.com/office/drawing/2014/main" id="{BA17936C-CF5F-4C89-9334-23CF8CE6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53" y="3801289"/>
            <a:ext cx="23764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4">
            <a:extLst>
              <a:ext uri="{FF2B5EF4-FFF2-40B4-BE49-F238E27FC236}">
                <a16:creationId xmlns:a16="http://schemas.microsoft.com/office/drawing/2014/main" id="{254B4D64-5400-4B87-A3DF-21F384D6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478" y="667564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4CE5F47A-3178-4216-A8A1-F14C156A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916" y="322343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BUKEV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98F9741F-3109-4E37-8A2C-C7F9674C3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403" y="661214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 Box 7">
            <a:extLst>
              <a:ext uri="{FF2B5EF4-FFF2-40B4-BE49-F238E27FC236}">
                <a16:creationId xmlns:a16="http://schemas.microsoft.com/office/drawing/2014/main" id="{A5020CA7-1B06-4E9E-B313-88F15F91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428" y="3218676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HRAST</a:t>
            </a:r>
          </a:p>
        </p:txBody>
      </p:sp>
      <p:sp>
        <p:nvSpPr>
          <p:cNvPr id="75" name="Rectangle 10">
            <a:extLst>
              <a:ext uri="{FF2B5EF4-FFF2-40B4-BE49-F238E27FC236}">
                <a16:creationId xmlns:a16="http://schemas.microsoft.com/office/drawing/2014/main" id="{53CBD3BC-0240-4802-8045-76C02819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478" y="3666351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9ACC618-74E0-41C4-8FA5-24665F4C1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916" y="622063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OREH</a:t>
            </a:r>
          </a:p>
        </p:txBody>
      </p:sp>
      <p:sp>
        <p:nvSpPr>
          <p:cNvPr id="77" name="Rectangle 12">
            <a:extLst>
              <a:ext uri="{FF2B5EF4-FFF2-40B4-BE49-F238E27FC236}">
                <a16:creationId xmlns:a16="http://schemas.microsoft.com/office/drawing/2014/main" id="{B75D2D6C-042B-44A7-B052-99DECB0EE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403" y="3660001"/>
            <a:ext cx="2540000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8C77787A-7130-4633-A478-F9743578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428" y="6217464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JAVOR</a:t>
            </a:r>
          </a:p>
        </p:txBody>
      </p:sp>
      <p:pic>
        <p:nvPicPr>
          <p:cNvPr id="79" name="Picture 16" descr="bukev.jpg (17811 bytes)">
            <a:extLst>
              <a:ext uri="{FF2B5EF4-FFF2-40B4-BE49-F238E27FC236}">
                <a16:creationId xmlns:a16="http://schemas.microsoft.com/office/drawing/2014/main" id="{D3CB8DF4-1639-4E1A-8AE1-0D51F311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6" y="826314"/>
            <a:ext cx="2232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7" descr="hrast_tangencialni">
            <a:extLst>
              <a:ext uri="{FF2B5EF4-FFF2-40B4-BE49-F238E27FC236}">
                <a16:creationId xmlns:a16="http://schemas.microsoft.com/office/drawing/2014/main" id="{4509105D-3AEA-4254-B61E-22588DCB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91" y="780276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2" descr="oreh">
            <a:extLst>
              <a:ext uri="{FF2B5EF4-FFF2-40B4-BE49-F238E27FC236}">
                <a16:creationId xmlns:a16="http://schemas.microsoft.com/office/drawing/2014/main" id="{0F927965-A230-482B-8602-16506357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16" y="3863201"/>
            <a:ext cx="2232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4" descr="javor">
            <a:extLst>
              <a:ext uri="{FF2B5EF4-FFF2-40B4-BE49-F238E27FC236}">
                <a16:creationId xmlns:a16="http://schemas.microsoft.com/office/drawing/2014/main" id="{F58F541B-35C1-4181-8281-D7DE25D1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03" y="3831451"/>
            <a:ext cx="2197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Pravokotnik 82">
            <a:extLst>
              <a:ext uri="{FF2B5EF4-FFF2-40B4-BE49-F238E27FC236}">
                <a16:creationId xmlns:a16="http://schemas.microsoft.com/office/drawing/2014/main" id="{D155364E-B1E3-444F-B766-236D8B5BFE13}"/>
              </a:ext>
            </a:extLst>
          </p:cNvPr>
          <p:cNvSpPr/>
          <p:nvPr/>
        </p:nvSpPr>
        <p:spPr>
          <a:xfrm>
            <a:off x="3996267" y="6581001"/>
            <a:ext cx="8259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http://www2.arnes.si/~evelik1/les/zacetna_stran_vrste_lesa.htm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http://ro.zrsss.si/~puncer/les/listavci.htm</a:t>
            </a:r>
          </a:p>
        </p:txBody>
      </p:sp>
    </p:spTree>
    <p:extLst>
      <p:ext uri="{BB962C8B-B14F-4D97-AF65-F5344CB8AC3E}">
        <p14:creationId xmlns:p14="http://schemas.microsoft.com/office/powerpoint/2010/main" val="176044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Vrste lesa pri nas - listavci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C66A20E3-8901-4BD3-8DCB-A84ED54D3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60" y="659626"/>
            <a:ext cx="2538412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B793BBB-503E-40F1-A5C8-396032B27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97" y="3215501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GABER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D157C09F-ED50-4131-A30A-6B992FF6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60" y="3656826"/>
            <a:ext cx="2538412" cy="2579688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AD148B76-A991-45EE-BD86-4CC0AF7E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97" y="6214289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JESEN</a:t>
            </a:r>
          </a:p>
        </p:txBody>
      </p:sp>
      <p:pic>
        <p:nvPicPr>
          <p:cNvPr id="17" name="Picture 63" descr="s_gaber">
            <a:extLst>
              <a:ext uri="{FF2B5EF4-FFF2-40B4-BE49-F238E27FC236}">
                <a16:creationId xmlns:a16="http://schemas.microsoft.com/office/drawing/2014/main" id="{6B61DBD5-BA01-4152-B6BB-E07AA29E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5" y="967601"/>
            <a:ext cx="23050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8" descr="d_jesen">
            <a:extLst>
              <a:ext uri="{FF2B5EF4-FFF2-40B4-BE49-F238E27FC236}">
                <a16:creationId xmlns:a16="http://schemas.microsoft.com/office/drawing/2014/main" id="{A14B00E6-CE1D-41D7-8E29-0E1D6045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0" y="3855264"/>
            <a:ext cx="22320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0385BB7E-A6A0-4DFB-A2CA-A3AF5F41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389" y="667564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4F3B9ECF-D41E-4352-8672-38136019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827" y="322343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ČEŠNJA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F9578D9-4249-4EA1-8A14-ADD181B0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389" y="3666351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304FFF3D-7FF0-426F-A4C7-66E44D4D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827" y="6220639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BREZA</a:t>
            </a:r>
          </a:p>
        </p:txBody>
      </p:sp>
      <p:pic>
        <p:nvPicPr>
          <p:cNvPr id="23" name="Picture 29" descr="d_cesnja">
            <a:extLst>
              <a:ext uri="{FF2B5EF4-FFF2-40B4-BE49-F238E27FC236}">
                <a16:creationId xmlns:a16="http://schemas.microsoft.com/office/drawing/2014/main" id="{E805C698-AF26-4503-B025-668A1C64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77" y="694551"/>
            <a:ext cx="2181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breza">
            <a:extLst>
              <a:ext uri="{FF2B5EF4-FFF2-40B4-BE49-F238E27FC236}">
                <a16:creationId xmlns:a16="http://schemas.microsoft.com/office/drawing/2014/main" id="{94E33A89-A18C-4276-951D-0E4259E6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02" y="3718739"/>
            <a:ext cx="16049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4F46F4C7-E803-4373-B32B-B082A37B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457" y="659626"/>
            <a:ext cx="2538412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F678F12-500B-4693-B5BB-74FFFAB2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894" y="3215501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GABER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8EE35658-F112-4FDA-BEC4-E5B27ED2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457" y="3656826"/>
            <a:ext cx="2538412" cy="2579688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23115EB3-D0BA-43E5-A504-A19A7DA9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894" y="6214289"/>
            <a:ext cx="235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JESEN</a:t>
            </a:r>
          </a:p>
        </p:txBody>
      </p:sp>
      <p:pic>
        <p:nvPicPr>
          <p:cNvPr id="29" name="Picture 18" descr="Carpinus_betulus">
            <a:extLst>
              <a:ext uri="{FF2B5EF4-FFF2-40B4-BE49-F238E27FC236}">
                <a16:creationId xmlns:a16="http://schemas.microsoft.com/office/drawing/2014/main" id="{56A7945F-EBF0-4588-8F04-EAF45825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44" y="777101"/>
            <a:ext cx="22113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jesen_olivni">
            <a:extLst>
              <a:ext uri="{FF2B5EF4-FFF2-40B4-BE49-F238E27FC236}">
                <a16:creationId xmlns:a16="http://schemas.microsoft.com/office/drawing/2014/main" id="{85C95046-A9FA-4B7E-A5BA-444EE413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07" y="3847326"/>
            <a:ext cx="219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973ABE77-6246-48DD-889E-BE692804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042" y="659626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FB9881BA-93FF-43C5-9031-61A8526B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480" y="3215501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ČEŠNJA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D5580E66-2487-4916-BEA2-1E384199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042" y="3658413"/>
            <a:ext cx="2538413" cy="2578100"/>
          </a:xfrm>
          <a:prstGeom prst="rect">
            <a:avLst/>
          </a:prstGeom>
          <a:solidFill>
            <a:srgbClr val="FFFFFF"/>
          </a:solidFill>
          <a:ln w="9525">
            <a:solidFill>
              <a:srgbClr val="5A9A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F70211A-5BF8-4737-AD1F-731891A0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480" y="6212701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l-SI" altLang="sl-SI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BREZA</a:t>
            </a:r>
          </a:p>
        </p:txBody>
      </p:sp>
      <p:pic>
        <p:nvPicPr>
          <p:cNvPr id="35" name="Picture 19" descr="cesnja_crte.jpg (10478 bytes)">
            <a:extLst>
              <a:ext uri="{FF2B5EF4-FFF2-40B4-BE49-F238E27FC236}">
                <a16:creationId xmlns:a16="http://schemas.microsoft.com/office/drawing/2014/main" id="{59C988C1-D2D3-4917-BC08-A6B0C74F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55" y="816788"/>
            <a:ext cx="20875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>
            <a:extLst>
              <a:ext uri="{FF2B5EF4-FFF2-40B4-BE49-F238E27FC236}">
                <a16:creationId xmlns:a16="http://schemas.microsoft.com/office/drawing/2014/main" id="{A591F6E0-6618-432A-A3EB-2B3F33FE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5" y="3831451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Pravokotnik 36">
            <a:extLst>
              <a:ext uri="{FF2B5EF4-FFF2-40B4-BE49-F238E27FC236}">
                <a16:creationId xmlns:a16="http://schemas.microsoft.com/office/drawing/2014/main" id="{C32C3FCB-6642-416C-8B90-6FA2AC46476F}"/>
              </a:ext>
            </a:extLst>
          </p:cNvPr>
          <p:cNvSpPr/>
          <p:nvPr/>
        </p:nvSpPr>
        <p:spPr>
          <a:xfrm>
            <a:off x="3996267" y="6581001"/>
            <a:ext cx="8259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Viri: http://www2.arnes.si/~evelik1/les/zacetna_stran_vrste_lesa.htm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http://ro.zrsss.si/~puncer/les/listavci.htm</a:t>
            </a:r>
          </a:p>
        </p:txBody>
      </p:sp>
    </p:spTree>
    <p:extLst>
      <p:ext uri="{BB962C8B-B14F-4D97-AF65-F5344CB8AC3E}">
        <p14:creationId xmlns:p14="http://schemas.microsoft.com/office/powerpoint/2010/main" val="3901615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712</Words>
  <Application>Microsoft Office PowerPoint</Application>
  <PresentationFormat>Širokozaslonsko</PresentationFormat>
  <Paragraphs>84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Apex</vt:lpstr>
      <vt:lpstr>LES</vt:lpstr>
      <vt:lpstr>Les: Zgodovina uporabe lesa, mostiščarji (Ljubljansko barje)</vt:lpstr>
      <vt:lpstr>Les: Zgodovina uporabe lesa (Ljubljansko barje)</vt:lpstr>
      <vt:lpstr>Les: Gozdne površine v Sloveniji</vt:lpstr>
      <vt:lpstr>Les: Vrste lesa pri nas - iglavci</vt:lpstr>
      <vt:lpstr>Les: Vrste lesa pri nas - iglavci</vt:lpstr>
      <vt:lpstr>Les: Vrste lesa pri nas - listavci</vt:lpstr>
      <vt:lpstr>Les: Vrste lesa pri nas - listavci</vt:lpstr>
      <vt:lpstr>Les: Vrste lesa pri nas - listavci</vt:lpstr>
      <vt:lpstr>Les: Vrste lesa pri nas - listavci</vt:lpstr>
      <vt:lpstr>Les: Žaganje in podiranje drevesa </vt:lpstr>
      <vt:lpstr>Les: Zgradba debla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HP</cp:lastModifiedBy>
  <cp:revision>134</cp:revision>
  <dcterms:created xsi:type="dcterms:W3CDTF">2020-11-08T17:41:23Z</dcterms:created>
  <dcterms:modified xsi:type="dcterms:W3CDTF">2021-01-04T08:17:19Z</dcterms:modified>
</cp:coreProperties>
</file>